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52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14" autoAdjust="0"/>
    <p:restoredTop sz="94672"/>
  </p:normalViewPr>
  <p:slideViewPr>
    <p:cSldViewPr snapToGrid="0">
      <p:cViewPr varScale="1">
        <p:scale>
          <a:sx n="123" d="100"/>
          <a:sy n="123" d="100"/>
        </p:scale>
        <p:origin x="216" y="4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FD96BD-CF3F-4602-90E7-2F33302C7627}" type="datetimeFigureOut">
              <a:rPr lang="en-US" smtClean="0"/>
              <a:t>3/9/26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066731-8838-4E2F-A0BC-1D318343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6354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C252E8-2321-C04D-8326-0C617EE5FD5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3856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F28EBB-398E-3719-FF0A-62B38232AA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EA1E80-897C-D6D4-115D-EDEDAE332C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24242B-8EF1-28F7-366A-7E783912A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4313A-A681-4ACA-A1D8-CBDA4ED4934F}" type="datetimeFigureOut">
              <a:rPr lang="en-US" smtClean="0"/>
              <a:t>3/9/26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29163C-F676-2152-92E4-E84137D65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93DE4C-2507-1FF3-6C7F-76BC2F800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29810-CD4C-41C4-BF24-25BFCA929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081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822FB9-173A-4F34-8726-16DAE40C5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25374C-AFA8-0285-5BFA-7F1AEBABF8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678833-95BE-C719-F87F-68E594D10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4313A-A681-4ACA-A1D8-CBDA4ED4934F}" type="datetimeFigureOut">
              <a:rPr lang="en-US" smtClean="0"/>
              <a:t>3/9/26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9544E3-AD67-4024-FF17-671C4E162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B2B82B-C3C2-A424-680A-D6DC4005A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29810-CD4C-41C4-BF24-25BFCA929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91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15E411-C848-8764-A3A8-81C8CBCDA2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4E7A45-B605-3704-334B-977736DA3D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891B74-328F-DCCD-BD56-53CA788E4F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4313A-A681-4ACA-A1D8-CBDA4ED4934F}" type="datetimeFigureOut">
              <a:rPr lang="en-US" smtClean="0"/>
              <a:t>3/9/26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72A82F-5500-E71A-405E-6DFAC985D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3451DA-D60D-8890-6020-0657F7A87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29810-CD4C-41C4-BF24-25BFCA929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1449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2">
            <a:extLst>
              <a:ext uri="{FF2B5EF4-FFF2-40B4-BE49-F238E27FC236}">
                <a16:creationId xmlns:a16="http://schemas.microsoft.com/office/drawing/2014/main" id="{4D2CF1AD-2AF5-5F1E-20D1-15B24946D8A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435095" y="6294922"/>
            <a:ext cx="452388" cy="462013"/>
          </a:xfrm>
          <a:solidFill>
            <a:schemeClr val="accent1"/>
          </a:solidFill>
        </p:spPr>
        <p:txBody>
          <a:bodyPr lIns="0" tIns="0" rIns="0" bIns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79388531-A865-DC46-9DCF-DBE4678DC81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A34A5FD-57F9-41C1-C66C-5F84D8778A22}"/>
              </a:ext>
            </a:extLst>
          </p:cNvPr>
          <p:cNvCxnSpPr>
            <a:cxnSpLocks/>
          </p:cNvCxnSpPr>
          <p:nvPr userDrawn="1"/>
        </p:nvCxnSpPr>
        <p:spPr>
          <a:xfrm>
            <a:off x="1362635" y="6208295"/>
            <a:ext cx="10524565" cy="0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BA834F-AAE9-351F-1063-3A10A09E94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039" y="413701"/>
            <a:ext cx="10471755" cy="8547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F7A383-5929-E80B-8D40-5390BC8C3FE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520248" y="1494465"/>
            <a:ext cx="10487025" cy="43484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text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0785BEC-1431-0630-786A-D4846547AB5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358135" y="6248578"/>
            <a:ext cx="2382593" cy="573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373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B0237B-A5A5-1A10-B3D3-B48BEC8A8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FB9D2E-B036-C471-B299-65C32AC30A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FC24F8-91F1-6D3E-D598-C46134F78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4313A-A681-4ACA-A1D8-CBDA4ED4934F}" type="datetimeFigureOut">
              <a:rPr lang="en-US" smtClean="0"/>
              <a:t>3/9/26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AA4D8F-CF56-8FC6-85A4-29FBB9ABB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59F899-9FEC-7742-87A7-E27554DC3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29810-CD4C-41C4-BF24-25BFCA929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598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AE309-9836-AC85-8D3C-E16D60FD4A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2E5F08-AAD4-FCF9-E032-402ACB5990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61B9D8-2537-09BE-FA4F-8D6520DA0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4313A-A681-4ACA-A1D8-CBDA4ED4934F}" type="datetimeFigureOut">
              <a:rPr lang="en-US" smtClean="0"/>
              <a:t>3/9/26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119911-9B19-A398-06B8-981BA0BC1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422B19-5593-B5E6-2496-7AFB359F9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29810-CD4C-41C4-BF24-25BFCA929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50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12543-8480-6819-8D88-1B9A1F8C4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97D473-3D0A-B268-FF67-F5AE7E683A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C5D919-A6AC-6956-4EDF-4C8D163868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2C3227-5FE8-E588-C7E1-3509BF69A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4313A-A681-4ACA-A1D8-CBDA4ED4934F}" type="datetimeFigureOut">
              <a:rPr lang="en-US" smtClean="0"/>
              <a:t>3/9/26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54B63A-5CC7-AF45-396A-7B8DA57E2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E6A0A6-DBA4-4C15-4564-9D27A09AD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29810-CD4C-41C4-BF24-25BFCA929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236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01A69-1CFF-F92D-84C7-5AD75C615E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D5F19D-4F9A-5146-6094-4C1D78B740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5AF911-C07D-4269-CEB5-36154A1F16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05D6EF-C049-545A-1E35-80DA07A7C3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715BE3-2274-A2AC-F26A-CBAF2E9FC5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6FD95DD-4CCC-0B12-A3EB-08A6994FA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4313A-A681-4ACA-A1D8-CBDA4ED4934F}" type="datetimeFigureOut">
              <a:rPr lang="en-US" smtClean="0"/>
              <a:t>3/9/26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C2B611-B533-DBE7-51FA-0A1BD683F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14539A3-354B-3EE0-EB0B-0B71D073C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29810-CD4C-41C4-BF24-25BFCA929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366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DC54D-6397-248F-7923-4C8DD15250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F9997B5-2013-D4E8-00E4-856CD169AC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4313A-A681-4ACA-A1D8-CBDA4ED4934F}" type="datetimeFigureOut">
              <a:rPr lang="en-US" smtClean="0"/>
              <a:t>3/9/26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84D78D-995D-ABF2-0941-89AB7FC0E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DE20AD-5D6B-2BB2-D39B-F75C91D4B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29810-CD4C-41C4-BF24-25BFCA929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821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AF8E28-DBD8-635F-4103-3A0290C7F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4313A-A681-4ACA-A1D8-CBDA4ED4934F}" type="datetimeFigureOut">
              <a:rPr lang="en-US" smtClean="0"/>
              <a:t>3/9/26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25CBA18-4DE5-0CB1-494D-04EC6FAE0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76ABCE-C583-1C60-5800-CE89661D1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29810-CD4C-41C4-BF24-25BFCA929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763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93D77-6EF7-EE33-392C-3F7D28221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5DAD96-CAC4-D839-7102-BC8C052CC2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B098CC-1876-A566-FCBC-4F7F50A109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D47699-C416-D2FA-406B-6E4CAE6F3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4313A-A681-4ACA-A1D8-CBDA4ED4934F}" type="datetimeFigureOut">
              <a:rPr lang="en-US" smtClean="0"/>
              <a:t>3/9/26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6ABD0B-8638-B77A-24F1-20C46E137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7CD275-72E3-5052-0A93-1B14EE02D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29810-CD4C-41C4-BF24-25BFCA929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394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9054E-711A-06ED-E459-42FCF81AEE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D2CD6E-6B2F-1C49-6E85-3B3DE7F8BC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1309F6-8528-3A81-18DF-BE5CC7EB98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05E75D-8830-FDE7-2BBE-8C28B4327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4313A-A681-4ACA-A1D8-CBDA4ED4934F}" type="datetimeFigureOut">
              <a:rPr lang="en-US" smtClean="0"/>
              <a:t>3/9/26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A456EC-A15C-A5CD-BD95-84CE5BBD0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91FFE7-6291-F4B7-3956-5F0138123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29810-CD4C-41C4-BF24-25BFCA929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762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6022EC-4435-D8C0-3E08-20403699D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DDB63E-6A2A-FA4C-A722-8EE0406BBB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E9F3D9-6BB8-2ACA-E9AA-47329520DA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14313A-A681-4ACA-A1D8-CBDA4ED4934F}" type="datetimeFigureOut">
              <a:rPr lang="en-US" smtClean="0"/>
              <a:t>3/9/26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9E6F81-DF4E-79A1-F7A6-053509A517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07E6B1-9766-BAB7-664F-FBCB5C4DAC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C29810-CD4C-41C4-BF24-25BFCA929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225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A8F5B7-D25C-203B-8F47-6A71971ED2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43B4499-B5F1-316F-743E-26A5122E48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What We “Know” From Research</a:t>
            </a:r>
            <a:b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sz="2000" i="1" dirty="0"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Repeated findings, high-quality data sources, rigorous research design, peer review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6AFBD1-F817-77D1-8486-9A85C6E55B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4644" y="1515045"/>
            <a:ext cx="10237348" cy="4348459"/>
          </a:xfrm>
        </p:spPr>
        <p:txBody>
          <a:bodyPr>
            <a:no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sz="2000" dirty="0"/>
              <a:t>Evidence over four decades of research consistently shows:</a:t>
            </a:r>
          </a:p>
          <a:p>
            <a:pPr>
              <a:lnSpc>
                <a:spcPct val="100000"/>
              </a:lnSpc>
            </a:pPr>
            <a:r>
              <a:rPr lang="en-US" sz="2600" b="1" dirty="0"/>
              <a:t>Wealth Effects: </a:t>
            </a:r>
            <a:r>
              <a:rPr lang="en-US" sz="2200" dirty="0"/>
              <a:t>ESOPs build wealth across wage levels.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2600" b="1" dirty="0"/>
              <a:t>Synergy: </a:t>
            </a:r>
            <a:r>
              <a:rPr lang="en-US" sz="2200" dirty="0"/>
              <a:t>Ownership X participatory practices </a:t>
            </a:r>
            <a:r>
              <a:rPr lang="en-US" sz="2200" dirty="0">
                <a:sym typeface="Wingdings" panose="05000000000000000000" pitchFamily="2" charset="2"/>
              </a:rPr>
              <a:t> </a:t>
            </a:r>
            <a:r>
              <a:rPr lang="en-US" sz="2200" dirty="0"/>
              <a:t>retention, peer monitoring, productivity.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2600" b="1" dirty="0"/>
              <a:t>Job Stability: </a:t>
            </a:r>
            <a:r>
              <a:rPr lang="en-US" sz="2200" dirty="0"/>
              <a:t>Broad-based employee ownership supports job security (at point of transition, routinely &amp; during downturn). 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2600" b="1" dirty="0"/>
              <a:t>Compensation &amp; Training: </a:t>
            </a:r>
            <a:r>
              <a:rPr lang="en-US" sz="2200" u="sng" dirty="0"/>
              <a:t>ESOPs-</a:t>
            </a:r>
            <a:r>
              <a:rPr lang="en-US" sz="2200" dirty="0"/>
              <a:t>-No wage substitution; greater employer benefits, more training.  </a:t>
            </a:r>
            <a:r>
              <a:rPr lang="en-US" sz="2200" u="sng" dirty="0"/>
              <a:t>Coops</a:t>
            </a:r>
            <a:r>
              <a:rPr lang="en-US" sz="2200" dirty="0"/>
              <a:t>--Low pay ratios; equal patronage dividends when profitable; low benefit provision rates reflect small median organization size.</a:t>
            </a:r>
          </a:p>
          <a:p>
            <a:pPr>
              <a:lnSpc>
                <a:spcPct val="100000"/>
              </a:lnSpc>
            </a:pPr>
            <a:endParaRPr lang="en-US" sz="2200" dirty="0"/>
          </a:p>
          <a:p>
            <a:pPr>
              <a:lnSpc>
                <a:spcPct val="100000"/>
              </a:lnSpc>
            </a:pPr>
            <a:endParaRPr lang="en-US" sz="2000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CF30A8D-22A0-2E1E-D9A2-851F1A8E9118}"/>
              </a:ext>
            </a:extLst>
          </p:cNvPr>
          <p:cNvCxnSpPr/>
          <p:nvPr/>
        </p:nvCxnSpPr>
        <p:spPr>
          <a:xfrm>
            <a:off x="1558412" y="1520876"/>
            <a:ext cx="242856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73541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114</Words>
  <Application>Microsoft Macintosh PowerPoint</Application>
  <PresentationFormat>Widescreen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Cambria</vt:lpstr>
      <vt:lpstr>Wingdings</vt:lpstr>
      <vt:lpstr>Office Theme</vt:lpstr>
      <vt:lpstr>What We “Know” From Research Repeated findings, high-quality data sources, rigorous research design, peer review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Adria Scharf</dc:creator>
  <cp:lastModifiedBy>Williamson, Sahara</cp:lastModifiedBy>
  <cp:revision>2</cp:revision>
  <dcterms:created xsi:type="dcterms:W3CDTF">2026-03-03T15:57:11Z</dcterms:created>
  <dcterms:modified xsi:type="dcterms:W3CDTF">2026-03-09T23:52:24Z</dcterms:modified>
</cp:coreProperties>
</file>