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1526" r:id="rId2"/>
    <p:sldId id="152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5686" autoAdjust="0"/>
  </p:normalViewPr>
  <p:slideViewPr>
    <p:cSldViewPr snapToGrid="0">
      <p:cViewPr varScale="1">
        <p:scale>
          <a:sx n="62" d="100"/>
          <a:sy n="62" d="100"/>
        </p:scale>
        <p:origin x="14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ria\Downloads\esop20012023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chemeClr val="tx1"/>
                </a:solidFill>
              </a:rPr>
              <a:t>Active  ESOP Participants</a:t>
            </a:r>
          </a:p>
        </c:rich>
      </c:tx>
      <c:layout>
        <c:manualLayout>
          <c:xMode val="edge"/>
          <c:yMode val="edge"/>
          <c:x val="0.39369254037591883"/>
          <c:y val="7.760679387391116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413648293963255"/>
          <c:y val="0.13930555555555557"/>
          <c:w val="0.80641907261592305"/>
          <c:h val="0.68304060950714496"/>
        </c:manualLayout>
      </c:layout>
      <c:lineChart>
        <c:grouping val="standard"/>
        <c:varyColors val="0"/>
        <c:ser>
          <c:idx val="0"/>
          <c:order val="0"/>
          <c:tx>
            <c:strRef>
              <c:f>esop20012023!$D$7</c:f>
              <c:strCache>
                <c:ptCount val="1"/>
                <c:pt idx="0">
                  <c:v>Active Participants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esop20012023!$C$8:$C$27</c:f>
              <c:numCache>
                <c:formatCode>General</c:formatCode>
                <c:ptCount val="2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</c:numCache>
            </c:numRef>
          </c:cat>
          <c:val>
            <c:numRef>
              <c:f>esop20012023!$D$8:$D$27</c:f>
              <c:numCache>
                <c:formatCode>#,##0</c:formatCode>
                <c:ptCount val="20"/>
                <c:pt idx="0">
                  <c:v>7865923</c:v>
                </c:pt>
                <c:pt idx="1">
                  <c:v>9537376</c:v>
                </c:pt>
                <c:pt idx="2">
                  <c:v>9926462</c:v>
                </c:pt>
                <c:pt idx="3">
                  <c:v>10259118</c:v>
                </c:pt>
                <c:pt idx="4">
                  <c:v>10095817</c:v>
                </c:pt>
                <c:pt idx="5">
                  <c:v>10043001</c:v>
                </c:pt>
                <c:pt idx="6">
                  <c:v>10338832</c:v>
                </c:pt>
                <c:pt idx="7">
                  <c:v>10319355</c:v>
                </c:pt>
                <c:pt idx="8">
                  <c:v>10604787</c:v>
                </c:pt>
                <c:pt idx="9">
                  <c:v>10614689</c:v>
                </c:pt>
                <c:pt idx="10">
                  <c:v>10582204</c:v>
                </c:pt>
                <c:pt idx="11">
                  <c:v>10851329</c:v>
                </c:pt>
                <c:pt idx="12">
                  <c:v>10633963</c:v>
                </c:pt>
                <c:pt idx="13">
                  <c:v>10634608</c:v>
                </c:pt>
                <c:pt idx="14">
                  <c:v>10396492</c:v>
                </c:pt>
                <c:pt idx="15">
                  <c:v>10239698</c:v>
                </c:pt>
                <c:pt idx="16">
                  <c:v>10192808</c:v>
                </c:pt>
                <c:pt idx="17">
                  <c:v>10730771</c:v>
                </c:pt>
                <c:pt idx="18">
                  <c:v>10896541</c:v>
                </c:pt>
                <c:pt idx="19">
                  <c:v>11038170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26-4733-9013-2202BEC97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177951"/>
        <c:axId val="40176511"/>
      </c:lineChart>
      <c:catAx>
        <c:axId val="40177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76511"/>
        <c:crosses val="autoZero"/>
        <c:auto val="1"/>
        <c:lblAlgn val="ctr"/>
        <c:lblOffset val="100"/>
        <c:noMultiLvlLbl val="0"/>
      </c:catAx>
      <c:valAx>
        <c:axId val="40176511"/>
        <c:scaling>
          <c:orientation val="minMax"/>
          <c:min val="6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779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F408E-132C-43EA-AF37-2A9F0C9C75C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17953-DFF8-49D2-9EB0-60EC25E2D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09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17953-DFF8-49D2-9EB0-60EC25E2DF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4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A6513-5D45-B546-7B0B-0065623D9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C8649B-409B-7BB7-5755-6E985639F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17336-8972-E98D-39DA-616DBB11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00E7-D39C-4E44-7055-461E306F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01BFB-5EBA-6440-D78F-CD08D69D5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47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1847F-BE16-7541-1325-647A859F0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E4FDCC-FC48-845D-0CBD-67E869268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168FF-31E8-64BA-166E-329E0ADA8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1512B-65EA-1A6C-F614-89C70A070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7B22B-2FC0-5F6C-E306-04EEAA943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8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4FD21A-6683-500A-4E6D-ED7C9AFA5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5CACA-1792-FC38-B363-965F90194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9D2E5-7840-CF8C-5E09-DAC35CD83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8C961-67DB-7D91-4B83-E6BE02186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F7527-F721-51CB-B56B-C76E0C77A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01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E85BE6F-98AB-A6BE-3322-1D6968EA2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135" y="452388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47EE8E5-B08C-3357-91E4-AEA49611CA5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62075" y="1503702"/>
            <a:ext cx="10487025" cy="4348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E89788EB-736B-0231-903B-B8138EDAD4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435095" y="6294922"/>
            <a:ext cx="452388" cy="462013"/>
          </a:xfrm>
          <a:solidFill>
            <a:schemeClr val="accent1"/>
          </a:solidFill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79388531-A865-DC46-9DCF-DBE4678DC81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D0CAB19-96B6-95D0-D9FE-7FFEDF092E4C}"/>
              </a:ext>
            </a:extLst>
          </p:cNvPr>
          <p:cNvCxnSpPr>
            <a:cxnSpLocks/>
          </p:cNvCxnSpPr>
          <p:nvPr userDrawn="1"/>
        </p:nvCxnSpPr>
        <p:spPr>
          <a:xfrm>
            <a:off x="1362635" y="6208295"/>
            <a:ext cx="10524565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A12E0D27-CB5F-998E-6DC7-6C285D99F4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58135" y="6248578"/>
            <a:ext cx="2382593" cy="57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90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C6A83-156F-A619-5A5A-93D3A2A7F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A3B5D-3B5B-56B0-CCE8-1ED9E17E1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17077-B1E7-9E8D-E47B-907C26B12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CE503-13CC-5E04-F9D4-FE4FE500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002BD-F547-9A18-1697-487FD608F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36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2DAA3-A6FD-7D53-D929-01D5F2A27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30D81-DAEA-F8EF-D93E-50EE91F75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73077-8BC0-B73A-2A53-0EA3A9EC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9B2BD-FB83-0C45-67ED-D59C4A2FC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B3CA2-4178-3AAC-5461-2F52B06D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E3E87-332F-1966-A4B5-57CF0F65E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15F98-5B9A-D10E-3B51-58CC1A2CEF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EC47CD-8831-A730-85AF-E767F247F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F8DB0-CBBE-FEE7-D197-8B2643D99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53E0F-1EDB-C7CF-5A2A-BB29B0DC6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F6CF65-CDB2-C68B-9640-3A8A5A2F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37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8BC49-5E89-813E-27B0-88FB46427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4622A-1905-A9ED-AFBC-1859D6876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EB6BA-9A87-1821-E936-B4CEE4530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FCB519-E7CF-24D5-7B8A-16DA237F2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A1716F-2B2E-1F80-4F57-41913D24EC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5D7C3A-083E-A857-6788-832AA199A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921CC4-A824-DF76-F5C5-E209D2DC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3397DA-C979-4BAA-BDC9-81CA6C0E2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2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7E3FD-6C63-BF31-F2CC-E3AC9FFF6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A7CEAE-0F5D-0232-47E5-033347898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73E876-A443-5695-759D-DA151E2F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A077BB-E1DA-473C-C558-23BA99C40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7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E56960-532E-9346-A975-865476D43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6AFB4B-76EF-DBF2-871A-5F5B7AD7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80C248-101D-F485-8AE3-6B60067C9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5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9F4BD-C0BD-5C52-B6B7-52D25CDB2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5DD9D-5CF6-9D4F-D349-5EC0CDEFE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06B0B7-D558-502D-7893-F0F250EE8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132BA-DAD6-F4B7-FDA5-F4AF1D244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4E504-25A5-3D08-8B86-DDE994658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841B67-FAE5-0467-DBD7-3593EE7A9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1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23C5B-5AC4-DDD0-71AA-DF00D4DD0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CD18C-B90D-89AF-9C66-35C8FA3CC8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64F39-6687-1271-69B9-7AA67CE33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1FDE0E-3B2C-650E-A070-6463B9C27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DB9B0-4F3A-69BD-1D17-E8E9B78EA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3B746-281C-CA67-90C5-C330C9C10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6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B662D5-FB35-3F60-4F69-BA3055A27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DBC9D-2607-38A9-71E1-663570E26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A501D-A600-358A-7D5D-82A7301A33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34C75C-0A8C-4C5E-89BB-C9B991C0849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FCAD0-A9D5-78D0-5936-4B3DE585E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AC104-E6D9-7EF4-1470-6CF5B2B4C3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CDAB60-F378-4A57-B03A-4E782B7EF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394EA-38EF-76F5-7ACF-E181936AF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6451673-86EF-C080-7F42-1BC52CCBB9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673" y="999822"/>
            <a:ext cx="7645067" cy="459517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695E80C-ADEB-EE58-BE7C-8A6E17DD23C2}"/>
              </a:ext>
            </a:extLst>
          </p:cNvPr>
          <p:cNvSpPr txBox="1">
            <a:spLocks/>
          </p:cNvSpPr>
          <p:nvPr/>
        </p:nvSpPr>
        <p:spPr>
          <a:xfrm>
            <a:off x="1415728" y="3297409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1400" dirty="0"/>
            </a:br>
            <a:endParaRPr lang="en-US" sz="1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15350F1-44AE-C3D7-33A7-3176885EEA94}"/>
              </a:ext>
            </a:extLst>
          </p:cNvPr>
          <p:cNvSpPr txBox="1">
            <a:spLocks/>
          </p:cNvSpPr>
          <p:nvPr/>
        </p:nvSpPr>
        <p:spPr>
          <a:xfrm>
            <a:off x="1172409" y="1010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200" dirty="0"/>
          </a:p>
          <a:p>
            <a:r>
              <a:rPr lang="en-US" sz="2200" dirty="0"/>
              <a:t>Number of ESOPs </a:t>
            </a:r>
            <a:r>
              <a:rPr lang="en-US" sz="2400" dirty="0"/>
              <a:t>(</a:t>
            </a:r>
            <a:r>
              <a:rPr lang="en-US" sz="2200" dirty="0"/>
              <a:t>2015-2023)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B87441-CACB-70A8-D973-88D63BB1722E}"/>
              </a:ext>
            </a:extLst>
          </p:cNvPr>
          <p:cNvSpPr txBox="1"/>
          <p:nvPr/>
        </p:nvSpPr>
        <p:spPr>
          <a:xfrm>
            <a:off x="8357198" y="1591200"/>
            <a:ext cx="164554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0" dirty="0"/>
              <a:t> </a:t>
            </a:r>
            <a:r>
              <a:rPr lang="en-US" sz="1400" b="1" dirty="0"/>
              <a:t>6,339 plans </a:t>
            </a:r>
            <a:r>
              <a:rPr lang="en-US" sz="1400" dirty="0"/>
              <a:t>with active participants  in 2023  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FC64F0C-E914-DF87-48CC-EB08A273D7A3}"/>
              </a:ext>
            </a:extLst>
          </p:cNvPr>
          <p:cNvSpPr txBox="1">
            <a:spLocks/>
          </p:cNvSpPr>
          <p:nvPr/>
        </p:nvSpPr>
        <p:spPr>
          <a:xfrm>
            <a:off x="1490582" y="60872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400" b="0" dirty="0"/>
              <a:t>Source: Rutgers Institute analysis DOL data </a:t>
            </a:r>
          </a:p>
          <a:p>
            <a:pPr algn="r"/>
            <a:r>
              <a:rPr lang="en-US" sz="1400" b="0" dirty="0"/>
              <a:t>conducted by Douglas Kruse, PhD (2026)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0A501B-2EDE-F819-B796-F0C1A36A06ED}"/>
              </a:ext>
            </a:extLst>
          </p:cNvPr>
          <p:cNvSpPr txBox="1"/>
          <p:nvPr/>
        </p:nvSpPr>
        <p:spPr>
          <a:xfrm>
            <a:off x="3012031" y="1834887"/>
            <a:ext cx="164554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0" dirty="0"/>
              <a:t> </a:t>
            </a:r>
            <a:r>
              <a:rPr lang="en-US" sz="1400" b="1" dirty="0"/>
              <a:t>6,327 plans </a:t>
            </a:r>
            <a:r>
              <a:rPr lang="en-US" sz="1400" dirty="0"/>
              <a:t>with active participants  in 2015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C30208-5AF6-B3A9-3AC5-5CC4AF74D17A}"/>
              </a:ext>
            </a:extLst>
          </p:cNvPr>
          <p:cNvSpPr txBox="1"/>
          <p:nvPr/>
        </p:nvSpPr>
        <p:spPr>
          <a:xfrm>
            <a:off x="1172409" y="544176"/>
            <a:ext cx="7873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dirty="0"/>
              <a:t>ESOPs </a:t>
            </a:r>
            <a:r>
              <a:rPr lang="en-US" i="1" dirty="0"/>
              <a:t>with “active participants” (employees </a:t>
            </a:r>
            <a:r>
              <a:rPr lang="en-US" sz="1800" b="0" i="1" dirty="0"/>
              <a:t>actively accruing benefits)</a:t>
            </a:r>
            <a:endParaRPr lang="en-US" b="0" i="1" dirty="0"/>
          </a:p>
        </p:txBody>
      </p:sp>
    </p:spTree>
    <p:extLst>
      <p:ext uri="{BB962C8B-B14F-4D97-AF65-F5344CB8AC3E}">
        <p14:creationId xmlns:p14="http://schemas.microsoft.com/office/powerpoint/2010/main" val="388492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A7BD8-229D-44BC-00CA-F5F215D51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91CDD2A-7B5B-0EFB-A0F6-8DDEA49EDA50}"/>
              </a:ext>
            </a:extLst>
          </p:cNvPr>
          <p:cNvSpPr txBox="1">
            <a:spLocks/>
          </p:cNvSpPr>
          <p:nvPr/>
        </p:nvSpPr>
        <p:spPr>
          <a:xfrm>
            <a:off x="1415728" y="3297409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1400" dirty="0"/>
            </a:br>
            <a:endParaRPr lang="en-US" sz="1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86DFE5-E895-AAC6-870A-E318B4A938C4}"/>
              </a:ext>
            </a:extLst>
          </p:cNvPr>
          <p:cNvSpPr txBox="1">
            <a:spLocks/>
          </p:cNvSpPr>
          <p:nvPr/>
        </p:nvSpPr>
        <p:spPr>
          <a:xfrm>
            <a:off x="1172409" y="1010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dirty="0"/>
              <a:t>Employee ESOP Participants (2004-2023)</a:t>
            </a:r>
          </a:p>
          <a:p>
            <a:r>
              <a:rPr lang="en-US" sz="2200" b="0" i="1" dirty="0"/>
              <a:t>More employees  are actively  accruing benefits in ESOPs today than in the past. </a:t>
            </a:r>
            <a:endParaRPr lang="en-US" b="0" i="1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1050FEF-A31F-4E9D-F660-5D6F5773BA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4342801"/>
              </p:ext>
            </p:extLst>
          </p:nvPr>
        </p:nvGraphicFramePr>
        <p:xfrm>
          <a:off x="1975850" y="1098146"/>
          <a:ext cx="7276305" cy="4909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A72E22A3-4F4E-39EA-EF8B-C0A85B56B74A}"/>
              </a:ext>
            </a:extLst>
          </p:cNvPr>
          <p:cNvSpPr txBox="1"/>
          <p:nvPr/>
        </p:nvSpPr>
        <p:spPr>
          <a:xfrm>
            <a:off x="8362937" y="1537249"/>
            <a:ext cx="149747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dirty="0"/>
              <a:t>11,038,170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/>
              <a:t>employees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dirty="0"/>
              <a:t>in 2023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A2F350C-D60C-D84F-7208-6B225933B36F}"/>
              </a:ext>
            </a:extLst>
          </p:cNvPr>
          <p:cNvSpPr txBox="1">
            <a:spLocks/>
          </p:cNvSpPr>
          <p:nvPr/>
        </p:nvSpPr>
        <p:spPr>
          <a:xfrm>
            <a:off x="1490582" y="6087265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400" b="0" dirty="0"/>
              <a:t>Source: Rutgers Institute analysis of 2023 DOL data </a:t>
            </a:r>
          </a:p>
          <a:p>
            <a:pPr algn="r"/>
            <a:r>
              <a:rPr lang="en-US" sz="1400" b="0" dirty="0"/>
              <a:t>conducted by Douglas Kruse, PhD (2026)</a:t>
            </a:r>
          </a:p>
        </p:txBody>
      </p:sp>
    </p:spTree>
    <p:extLst>
      <p:ext uri="{BB962C8B-B14F-4D97-AF65-F5344CB8AC3E}">
        <p14:creationId xmlns:p14="http://schemas.microsoft.com/office/powerpoint/2010/main" val="3223254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98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 Scharf</dc:creator>
  <cp:lastModifiedBy>Adria Scharf</cp:lastModifiedBy>
  <cp:revision>4</cp:revision>
  <dcterms:created xsi:type="dcterms:W3CDTF">2026-03-09T23:47:18Z</dcterms:created>
  <dcterms:modified xsi:type="dcterms:W3CDTF">2026-04-20T23:25:39Z</dcterms:modified>
</cp:coreProperties>
</file>