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1526" r:id="rId2"/>
    <p:sldId id="1541" r:id="rId3"/>
    <p:sldId id="1529" r:id="rId4"/>
    <p:sldId id="1537" r:id="rId5"/>
    <p:sldId id="1530" r:id="rId6"/>
    <p:sldId id="153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637413-F430-4BAC-9F95-652E0A045313}" v="309" dt="2026-04-21T01:35:52.3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9" autoAdjust="0"/>
    <p:restoredTop sz="75686" autoAdjust="0"/>
  </p:normalViewPr>
  <p:slideViewPr>
    <p:cSldViewPr snapToGrid="0">
      <p:cViewPr varScale="1">
        <p:scale>
          <a:sx n="72" d="100"/>
          <a:sy n="72" d="100"/>
        </p:scale>
        <p:origin x="109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ria\Downloads\esop20012023%20(1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ria\Downloads\ESOP%20data%20for%20nation%202023%20(1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>
                <a:solidFill>
                  <a:schemeClr val="tx1"/>
                </a:solidFill>
              </a:rPr>
              <a:t>Active  ESOP Participants</a:t>
            </a:r>
          </a:p>
        </c:rich>
      </c:tx>
      <c:layout>
        <c:manualLayout>
          <c:xMode val="edge"/>
          <c:yMode val="edge"/>
          <c:x val="0.39369254037591883"/>
          <c:y val="7.760679387391116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7413648293963255"/>
          <c:y val="0.13930555555555557"/>
          <c:w val="0.80641907261592305"/>
          <c:h val="0.68304060950714496"/>
        </c:manualLayout>
      </c:layout>
      <c:lineChart>
        <c:grouping val="standard"/>
        <c:varyColors val="0"/>
        <c:ser>
          <c:idx val="0"/>
          <c:order val="0"/>
          <c:tx>
            <c:strRef>
              <c:f>esop20012023!$D$7</c:f>
              <c:strCache>
                <c:ptCount val="1"/>
                <c:pt idx="0">
                  <c:v>Active Participants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esop20012023!$C$8:$C$27</c:f>
              <c:numCache>
                <c:formatCode>General</c:formatCode>
                <c:ptCount val="2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  <c:pt idx="18">
                  <c:v>2022</c:v>
                </c:pt>
                <c:pt idx="19">
                  <c:v>2023</c:v>
                </c:pt>
              </c:numCache>
            </c:numRef>
          </c:cat>
          <c:val>
            <c:numRef>
              <c:f>esop20012023!$D$8:$D$27</c:f>
              <c:numCache>
                <c:formatCode>#,##0</c:formatCode>
                <c:ptCount val="20"/>
                <c:pt idx="0">
                  <c:v>7865923</c:v>
                </c:pt>
                <c:pt idx="1">
                  <c:v>9537376</c:v>
                </c:pt>
                <c:pt idx="2">
                  <c:v>9926462</c:v>
                </c:pt>
                <c:pt idx="3">
                  <c:v>10259118</c:v>
                </c:pt>
                <c:pt idx="4">
                  <c:v>10095817</c:v>
                </c:pt>
                <c:pt idx="5">
                  <c:v>10043001</c:v>
                </c:pt>
                <c:pt idx="6">
                  <c:v>10338832</c:v>
                </c:pt>
                <c:pt idx="7">
                  <c:v>10319355</c:v>
                </c:pt>
                <c:pt idx="8">
                  <c:v>10604787</c:v>
                </c:pt>
                <c:pt idx="9">
                  <c:v>10614689</c:v>
                </c:pt>
                <c:pt idx="10">
                  <c:v>10582204</c:v>
                </c:pt>
                <c:pt idx="11">
                  <c:v>10851329</c:v>
                </c:pt>
                <c:pt idx="12">
                  <c:v>10633963</c:v>
                </c:pt>
                <c:pt idx="13">
                  <c:v>10634608</c:v>
                </c:pt>
                <c:pt idx="14">
                  <c:v>10396492</c:v>
                </c:pt>
                <c:pt idx="15">
                  <c:v>10239698</c:v>
                </c:pt>
                <c:pt idx="16">
                  <c:v>10192808</c:v>
                </c:pt>
                <c:pt idx="17">
                  <c:v>10730771</c:v>
                </c:pt>
                <c:pt idx="18">
                  <c:v>10896541</c:v>
                </c:pt>
                <c:pt idx="19">
                  <c:v>11038170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926-4733-9013-2202BEC970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0177951"/>
        <c:axId val="40176511"/>
      </c:lineChart>
      <c:catAx>
        <c:axId val="401779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76511"/>
        <c:crosses val="autoZero"/>
        <c:auto val="1"/>
        <c:lblAlgn val="ctr"/>
        <c:lblOffset val="100"/>
        <c:noMultiLvlLbl val="0"/>
      </c:catAx>
      <c:valAx>
        <c:axId val="40176511"/>
        <c:scaling>
          <c:orientation val="minMax"/>
          <c:min val="6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779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Total Active Participants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'US overall (2)'!$B$6:$B$17</c:f>
              <c:strCache>
                <c:ptCount val="12"/>
                <c:pt idx="0">
                  <c:v>Retail trade</c:v>
                </c:pt>
                <c:pt idx="1">
                  <c:v>Manufacturing</c:v>
                </c:pt>
                <c:pt idx="2">
                  <c:v>FIRE</c:v>
                </c:pt>
                <c:pt idx="3">
                  <c:v>Other services</c:v>
                </c:pt>
                <c:pt idx="4">
                  <c:v>Information</c:v>
                </c:pt>
                <c:pt idx="5">
                  <c:v>Professional/tech</c:v>
                </c:pt>
                <c:pt idx="6">
                  <c:v>Utilities</c:v>
                </c:pt>
                <c:pt idx="7">
                  <c:v>Wholesale trade</c:v>
                </c:pt>
                <c:pt idx="8">
                  <c:v>Construction</c:v>
                </c:pt>
                <c:pt idx="9">
                  <c:v>Transportation</c:v>
                </c:pt>
                <c:pt idx="10">
                  <c:v>Agriculture</c:v>
                </c:pt>
                <c:pt idx="11">
                  <c:v>Mining</c:v>
                </c:pt>
              </c:strCache>
            </c:strRef>
          </c:cat>
          <c:val>
            <c:numRef>
              <c:f>'US overall (2)'!$C$6:$C$17</c:f>
              <c:numCache>
                <c:formatCode>#,##0</c:formatCode>
                <c:ptCount val="12"/>
                <c:pt idx="0">
                  <c:v>4172001</c:v>
                </c:pt>
                <c:pt idx="1">
                  <c:v>2658869</c:v>
                </c:pt>
                <c:pt idx="2">
                  <c:v>1344042</c:v>
                </c:pt>
                <c:pt idx="3">
                  <c:v>946188</c:v>
                </c:pt>
                <c:pt idx="4">
                  <c:v>539770</c:v>
                </c:pt>
                <c:pt idx="5">
                  <c:v>458581</c:v>
                </c:pt>
                <c:pt idx="6">
                  <c:v>329852</c:v>
                </c:pt>
                <c:pt idx="7">
                  <c:v>202111</c:v>
                </c:pt>
                <c:pt idx="8">
                  <c:v>193247</c:v>
                </c:pt>
                <c:pt idx="9">
                  <c:v>149940</c:v>
                </c:pt>
                <c:pt idx="10">
                  <c:v>24244</c:v>
                </c:pt>
                <c:pt idx="11">
                  <c:v>19324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21-4B02-9F7E-48FCF1D912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93686991"/>
        <c:axId val="893689871"/>
      </c:barChart>
      <c:catAx>
        <c:axId val="8936869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3689871"/>
        <c:crosses val="autoZero"/>
        <c:auto val="1"/>
        <c:lblAlgn val="ctr"/>
        <c:lblOffset val="100"/>
        <c:noMultiLvlLbl val="0"/>
      </c:catAx>
      <c:valAx>
        <c:axId val="8936898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368699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6F408E-132C-43EA-AF37-2A9F0C9C75C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017953-DFF8-49D2-9EB0-60EC25E2D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309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017953-DFF8-49D2-9EB0-60EC25E2DFE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446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6BA4DD-FC6A-C0CE-AED1-F0ACC1C56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91D543A-6B41-3F5E-576C-F98F443AF4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B893D7-280B-FB19-1E3D-F116919FCE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645B63-6922-0269-D2D9-68AF6D9A57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017953-DFF8-49D2-9EB0-60EC25E2DFE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7732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017953-DFF8-49D2-9EB0-60EC25E2DFE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705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017953-DFF8-49D2-9EB0-60EC25E2DFE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646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A6513-5D45-B546-7B0B-0065623D9C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C8649B-409B-7BB7-5755-6E985639F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E17336-8972-E98D-39DA-616DBB111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C75C-0A8C-4C5E-89BB-C9B991C0849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2E00E7-D39C-4E44-7055-461E306FF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B01BFB-5EBA-6440-D78F-CD08D69D5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AB60-F378-4A57-B03A-4E782B7EF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47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1847F-BE16-7541-1325-647A859F0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E4FDCC-FC48-845D-0CBD-67E8692685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168FF-31E8-64BA-166E-329E0ADA8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C75C-0A8C-4C5E-89BB-C9B991C0849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B1512B-65EA-1A6C-F614-89C70A070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B7B22B-2FC0-5F6C-E306-04EEAA943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AB60-F378-4A57-B03A-4E782B7EF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583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4FD21A-6683-500A-4E6D-ED7C9AFA59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25CACA-1792-FC38-B363-965F901948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9D2E5-7840-CF8C-5E09-DAC35CD83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C75C-0A8C-4C5E-89BB-C9B991C0849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8C961-67DB-7D91-4B83-E6BE02186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AF7527-F721-51CB-B56B-C76E0C77A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AB60-F378-4A57-B03A-4E782B7EF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3019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CE85BE6F-98AB-A6BE-3322-1D6968EA2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8135" y="452388"/>
            <a:ext cx="10471755" cy="854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47EE8E5-B08C-3357-91E4-AEA49611CA5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62075" y="1503702"/>
            <a:ext cx="10487025" cy="43484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text</a:t>
            </a:r>
          </a:p>
        </p:txBody>
      </p:sp>
      <p:sp>
        <p:nvSpPr>
          <p:cNvPr id="19" name="Slide Number Placeholder 2">
            <a:extLst>
              <a:ext uri="{FF2B5EF4-FFF2-40B4-BE49-F238E27FC236}">
                <a16:creationId xmlns:a16="http://schemas.microsoft.com/office/drawing/2014/main" id="{E89788EB-736B-0231-903B-B8138EDAD4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435095" y="6294922"/>
            <a:ext cx="452388" cy="462013"/>
          </a:xfrm>
          <a:solidFill>
            <a:schemeClr val="accent1"/>
          </a:solidFill>
        </p:spPr>
        <p:txBody>
          <a:bodyPr lIns="0" tIns="0" rIns="0" bIns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79388531-A865-DC46-9DCF-DBE4678DC81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D0CAB19-96B6-95D0-D9FE-7FFEDF092E4C}"/>
              </a:ext>
            </a:extLst>
          </p:cNvPr>
          <p:cNvCxnSpPr>
            <a:cxnSpLocks/>
          </p:cNvCxnSpPr>
          <p:nvPr userDrawn="1"/>
        </p:nvCxnSpPr>
        <p:spPr>
          <a:xfrm>
            <a:off x="1362635" y="6208295"/>
            <a:ext cx="10524565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A12E0D27-CB5F-998E-6DC7-6C285D99F43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358135" y="6248578"/>
            <a:ext cx="2382593" cy="573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907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C6A83-156F-A619-5A5A-93D3A2A7F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A3B5D-3B5B-56B0-CCE8-1ED9E17E12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017077-B1E7-9E8D-E47B-907C26B12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C75C-0A8C-4C5E-89BB-C9B991C0849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4CE503-13CC-5E04-F9D4-FE4FE5007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6002BD-F547-9A18-1697-487FD608F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AB60-F378-4A57-B03A-4E782B7EF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136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2DAA3-A6FD-7D53-D929-01D5F2A27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830D81-DAEA-F8EF-D93E-50EE91F758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673077-8BC0-B73A-2A53-0EA3A9EC8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C75C-0A8C-4C5E-89BB-C9B991C0849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9B2BD-FB83-0C45-67ED-D59C4A2FC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0B3CA2-4178-3AAC-5461-2F52B06D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AB60-F378-4A57-B03A-4E782B7EF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95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E3E87-332F-1966-A4B5-57CF0F65E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15F98-5B9A-D10E-3B51-58CC1A2CEF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EC47CD-8831-A730-85AF-E767F247F0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CF8DB0-CBBE-FEE7-D197-8B2643D99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C75C-0A8C-4C5E-89BB-C9B991C0849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F53E0F-1EDB-C7CF-5A2A-BB29B0DC6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F6CF65-CDB2-C68B-9640-3A8A5A2FD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AB60-F378-4A57-B03A-4E782B7EF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237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8BC49-5E89-813E-27B0-88FB46427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14622A-1905-A9ED-AFBC-1859D68769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FEB6BA-9A87-1821-E936-B4CEE45302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FCB519-E7CF-24D5-7B8A-16DA237F21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A1716F-2B2E-1F80-4F57-41913D24EC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5D7C3A-083E-A857-6788-832AA199A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C75C-0A8C-4C5E-89BB-C9B991C0849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921CC4-A824-DF76-F5C5-E209D2DC6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3397DA-C979-4BAA-BDC9-81CA6C0E2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AB60-F378-4A57-B03A-4E782B7EF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221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7E3FD-6C63-BF31-F2CC-E3AC9FFF6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A7CEAE-0F5D-0232-47E5-033347898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C75C-0A8C-4C5E-89BB-C9B991C0849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73E876-A443-5695-759D-DA151E2F4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A077BB-E1DA-473C-C558-23BA99C40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AB60-F378-4A57-B03A-4E782B7EF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872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E56960-532E-9346-A975-865476D43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C75C-0A8C-4C5E-89BB-C9B991C0849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6AFB4B-76EF-DBF2-871A-5F5B7AD7E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80C248-101D-F485-8AE3-6B60067C9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AB60-F378-4A57-B03A-4E782B7EF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056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9F4BD-C0BD-5C52-B6B7-52D25CDB2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5DD9D-5CF6-9D4F-D349-5EC0CDEFE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06B0B7-D558-502D-7893-F0F250EE8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7132BA-DAD6-F4B7-FDA5-F4AF1D244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C75C-0A8C-4C5E-89BB-C9B991C0849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4E504-25A5-3D08-8B86-DDE994658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841B67-FAE5-0467-DBD7-3593EE7A9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AB60-F378-4A57-B03A-4E782B7EF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714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23C5B-5AC4-DDD0-71AA-DF00D4DD0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DCD18C-B90D-89AF-9C66-35C8FA3CC8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264F39-6687-1271-69B9-7AA67CE33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1FDE0E-3B2C-650E-A070-6463B9C27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C75C-0A8C-4C5E-89BB-C9B991C0849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CDB9B0-4F3A-69BD-1D17-E8E9B78EA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F3B746-281C-CA67-90C5-C330C9C10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AB60-F378-4A57-B03A-4E782B7EF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469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B662D5-FB35-3F60-4F69-BA3055A27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CDBC9D-2607-38A9-71E1-663570E269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4A501D-A600-358A-7D5D-82A7301A33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34C75C-0A8C-4C5E-89BB-C9B991C0849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3FCAD0-A9D5-78D0-5936-4B3DE585E8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AC104-E6D9-7EF4-1470-6CF5B2B4C3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CDAB60-F378-4A57-B03A-4E782B7EF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755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ailchi.mp/institute.coop/economicdemocracyimpac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cleo.rutgers.edu/wp-content/uploads/2020/11/EOF-REPORT-EMPLOYEE-OWNED-FIRMS-IN-THE-COVID-19-PANDEMIC.pdf" TargetMode="External"/><Relationship Id="rId5" Type="http://schemas.openxmlformats.org/officeDocument/2006/relationships/hyperlink" Target="https://www.nceo.org/research/research-findings-on-employee-ownership" TargetMode="External"/><Relationship Id="rId4" Type="http://schemas.openxmlformats.org/officeDocument/2006/relationships/hyperlink" Target="https://cleo.rutgers.edu/articles/employee-owned-firms-in-the-covid-19-pandemic-how-majority-owned-esop-other-companies-have-responded-to-the-covid-19-health-and-economic-crises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5394EA-38EF-76F5-7ACF-E181936AF3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695E80C-ADEB-EE58-BE7C-8A6E17DD23C2}"/>
              </a:ext>
            </a:extLst>
          </p:cNvPr>
          <p:cNvSpPr txBox="1">
            <a:spLocks/>
          </p:cNvSpPr>
          <p:nvPr/>
        </p:nvSpPr>
        <p:spPr>
          <a:xfrm>
            <a:off x="1490582" y="3429000"/>
            <a:ext cx="10471755" cy="854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US" sz="1400" dirty="0"/>
            </a:br>
            <a:r>
              <a:rPr lang="en-US" sz="1400" dirty="0"/>
              <a:t>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15350F1-44AE-C3D7-33A7-3176885EEA94}"/>
              </a:ext>
            </a:extLst>
          </p:cNvPr>
          <p:cNvSpPr txBox="1">
            <a:spLocks/>
          </p:cNvSpPr>
          <p:nvPr/>
        </p:nvSpPr>
        <p:spPr>
          <a:xfrm>
            <a:off x="1183042" y="372686"/>
            <a:ext cx="10471755" cy="854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200" dirty="0"/>
          </a:p>
          <a:p>
            <a:r>
              <a:rPr lang="en-US" sz="3300" dirty="0"/>
              <a:t>By the Numbers: What do the data show?</a:t>
            </a:r>
          </a:p>
          <a:p>
            <a:endParaRPr lang="en-US" sz="2200" dirty="0"/>
          </a:p>
          <a:p>
            <a:endParaRPr lang="en-US" sz="2200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0FC64F0C-E914-DF87-48CC-EB08A273D7A3}"/>
              </a:ext>
            </a:extLst>
          </p:cNvPr>
          <p:cNvSpPr txBox="1">
            <a:spLocks/>
          </p:cNvSpPr>
          <p:nvPr/>
        </p:nvSpPr>
        <p:spPr>
          <a:xfrm>
            <a:off x="1490582" y="6087265"/>
            <a:ext cx="10471755" cy="854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400" b="0" dirty="0"/>
              <a:t>Sources: Rutgers Institute; </a:t>
            </a:r>
            <a:r>
              <a:rPr lang="en-US" sz="1400" b="0" dirty="0">
                <a:hlinkClick r:id="rId3"/>
              </a:rPr>
              <a:t>DAWI &amp; USFCW</a:t>
            </a:r>
            <a:r>
              <a:rPr lang="en-US" sz="1400" b="0" dirty="0"/>
              <a:t>; </a:t>
            </a:r>
            <a:r>
              <a:rPr lang="en-US" sz="1400" b="0" dirty="0">
                <a:hlinkClick r:id="rId4"/>
              </a:rPr>
              <a:t>EOF</a:t>
            </a:r>
            <a:r>
              <a:rPr lang="en-US" sz="1400" b="0" dirty="0"/>
              <a:t> &amp; Rutgers; </a:t>
            </a:r>
            <a:r>
              <a:rPr lang="en-US" sz="1400" b="0" dirty="0">
                <a:hlinkClick r:id="rId5"/>
              </a:rPr>
              <a:t>NCEO</a:t>
            </a:r>
            <a:endParaRPr lang="en-US" sz="1400" b="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BB82A3D-63D9-2C6E-A5A9-99B1EB570516}"/>
              </a:ext>
            </a:extLst>
          </p:cNvPr>
          <p:cNvSpPr txBox="1"/>
          <p:nvPr/>
        </p:nvSpPr>
        <p:spPr>
          <a:xfrm>
            <a:off x="1656022" y="1574173"/>
            <a:ext cx="2841551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Retirement Wealth</a:t>
            </a:r>
          </a:p>
          <a:p>
            <a:pPr algn="ctr"/>
            <a:r>
              <a:rPr lang="en-US" sz="2800" b="1" dirty="0"/>
              <a:t>$151,332</a:t>
            </a:r>
          </a:p>
          <a:p>
            <a:pPr algn="ctr"/>
            <a:r>
              <a:rPr lang="en-US" sz="1400" dirty="0"/>
              <a:t>Typical ESOP account value in private firms.</a:t>
            </a:r>
          </a:p>
          <a:p>
            <a:pPr algn="ctr"/>
            <a:r>
              <a:rPr lang="en-US" dirty="0"/>
              <a:t>	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01D856D-7F47-8918-2734-7139923D793A}"/>
              </a:ext>
            </a:extLst>
          </p:cNvPr>
          <p:cNvSpPr txBox="1"/>
          <p:nvPr/>
        </p:nvSpPr>
        <p:spPr>
          <a:xfrm>
            <a:off x="5376753" y="1574173"/>
            <a:ext cx="3125528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  <a:hlinkClick r:id="rId3"/>
              </a:rPr>
              <a:t>Pay Ratio in Worker Co-ops</a:t>
            </a:r>
            <a:endParaRPr lang="en-US" b="1" dirty="0">
              <a:solidFill>
                <a:schemeClr val="accent1"/>
              </a:solidFill>
            </a:endParaRPr>
          </a:p>
          <a:p>
            <a:pPr algn="ctr"/>
            <a:r>
              <a:rPr lang="en-US" sz="2800" b="1" dirty="0"/>
              <a:t>1 : 1.45	</a:t>
            </a:r>
          </a:p>
          <a:p>
            <a:pPr algn="ctr"/>
            <a:r>
              <a:rPr lang="en-US" sz="1400" dirty="0"/>
              <a:t>Smaller gap between highest- and lowest-paid.</a:t>
            </a:r>
          </a:p>
          <a:p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0270D9C-5EF6-066D-3777-B95D21FF28C6}"/>
              </a:ext>
            </a:extLst>
          </p:cNvPr>
          <p:cNvSpPr txBox="1"/>
          <p:nvPr/>
        </p:nvSpPr>
        <p:spPr>
          <a:xfrm>
            <a:off x="5660730" y="3677408"/>
            <a:ext cx="2841551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hlinkClick r:id="rId5"/>
              </a:rPr>
              <a:t>Average Worker Wealth</a:t>
            </a:r>
            <a:endParaRPr lang="en-US" b="1" dirty="0">
              <a:solidFill>
                <a:schemeClr val="accent1"/>
              </a:solidFill>
            </a:endParaRPr>
          </a:p>
          <a:p>
            <a:pPr algn="ctr"/>
            <a:r>
              <a:rPr lang="en-US" sz="2800" b="1" dirty="0"/>
              <a:t>2X	</a:t>
            </a:r>
          </a:p>
          <a:p>
            <a:pPr algn="ctr"/>
            <a:r>
              <a:rPr lang="en-US" sz="1400" dirty="0"/>
              <a:t>Employee-owners have about double the retirement savings.</a:t>
            </a:r>
            <a:r>
              <a:rPr lang="en-US" dirty="0"/>
              <a:t>	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0613D6D-62CE-F1EA-6C6A-FF2284B7BFD4}"/>
              </a:ext>
            </a:extLst>
          </p:cNvPr>
          <p:cNvSpPr txBox="1"/>
          <p:nvPr/>
        </p:nvSpPr>
        <p:spPr>
          <a:xfrm>
            <a:off x="1818834" y="3654672"/>
            <a:ext cx="3125528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  <a:hlinkClick r:id="rId6"/>
              </a:rPr>
              <a:t>Retention During Downturn</a:t>
            </a:r>
            <a:endParaRPr lang="en-US" b="1" dirty="0">
              <a:solidFill>
                <a:schemeClr val="accent1"/>
              </a:solidFill>
            </a:endParaRPr>
          </a:p>
          <a:p>
            <a:pPr algn="ctr"/>
            <a:r>
              <a:rPr lang="en-US" sz="2800" b="1" dirty="0"/>
              <a:t>3–4X</a:t>
            </a:r>
          </a:p>
          <a:p>
            <a:pPr algn="ctr"/>
            <a:r>
              <a:rPr lang="en-US" sz="1400" dirty="0"/>
              <a:t>ESOPs are far more likely to keep employees on payroll.</a:t>
            </a:r>
          </a:p>
          <a:p>
            <a:pPr algn="ctr"/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884923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C25468-A0E9-7444-5FBD-341AA3A5BB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99A6207-BC2E-BC73-164D-622861BA2D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7673" y="999822"/>
            <a:ext cx="7645067" cy="4595174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9F8D1648-41AE-4EFB-2660-7AE2715FB71B}"/>
              </a:ext>
            </a:extLst>
          </p:cNvPr>
          <p:cNvSpPr txBox="1">
            <a:spLocks/>
          </p:cNvSpPr>
          <p:nvPr/>
        </p:nvSpPr>
        <p:spPr>
          <a:xfrm>
            <a:off x="1415728" y="3297409"/>
            <a:ext cx="10471755" cy="854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US" sz="1400" dirty="0"/>
            </a:br>
            <a:endParaRPr lang="en-US" sz="14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BE82363-79F0-D9A7-B8FD-EBBADBB6FB69}"/>
              </a:ext>
            </a:extLst>
          </p:cNvPr>
          <p:cNvSpPr txBox="1">
            <a:spLocks/>
          </p:cNvSpPr>
          <p:nvPr/>
        </p:nvSpPr>
        <p:spPr>
          <a:xfrm>
            <a:off x="1172409" y="101065"/>
            <a:ext cx="10471755" cy="854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200" dirty="0"/>
          </a:p>
          <a:p>
            <a:r>
              <a:rPr lang="en-US" sz="2200" dirty="0"/>
              <a:t>Number of ESOPs </a:t>
            </a:r>
            <a:r>
              <a:rPr lang="en-US" sz="2400" dirty="0"/>
              <a:t>(</a:t>
            </a:r>
            <a:r>
              <a:rPr lang="en-US" sz="2200" dirty="0"/>
              <a:t>2015-2023)</a:t>
            </a:r>
          </a:p>
          <a:p>
            <a:endParaRPr lang="en-US" sz="2200" dirty="0"/>
          </a:p>
          <a:p>
            <a:endParaRPr lang="en-US" sz="2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55D03E6-6B0B-151B-BC71-C1C9AA6E24D2}"/>
              </a:ext>
            </a:extLst>
          </p:cNvPr>
          <p:cNvSpPr txBox="1"/>
          <p:nvPr/>
        </p:nvSpPr>
        <p:spPr>
          <a:xfrm>
            <a:off x="8357198" y="1591200"/>
            <a:ext cx="164554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0" dirty="0"/>
              <a:t> </a:t>
            </a:r>
            <a:r>
              <a:rPr lang="en-US" sz="1400" b="1" dirty="0"/>
              <a:t>6,339 plans </a:t>
            </a:r>
            <a:r>
              <a:rPr lang="en-US" sz="1400" dirty="0"/>
              <a:t>with active participants  in 2023  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A319D4C2-D694-6F56-766F-77C7CF0E6D75}"/>
              </a:ext>
            </a:extLst>
          </p:cNvPr>
          <p:cNvSpPr txBox="1">
            <a:spLocks/>
          </p:cNvSpPr>
          <p:nvPr/>
        </p:nvSpPr>
        <p:spPr>
          <a:xfrm>
            <a:off x="1490582" y="6087265"/>
            <a:ext cx="10471755" cy="854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400" b="0" dirty="0"/>
              <a:t>Source: Rutgers Institute analysis DOL data </a:t>
            </a:r>
          </a:p>
          <a:p>
            <a:pPr algn="r"/>
            <a:r>
              <a:rPr lang="en-US" sz="1400" b="0" dirty="0"/>
              <a:t>conducted by Douglas Kruse, PhD (2026)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2DA91B-9F51-50EB-F3C7-39BAF6F92AD8}"/>
              </a:ext>
            </a:extLst>
          </p:cNvPr>
          <p:cNvSpPr txBox="1"/>
          <p:nvPr/>
        </p:nvSpPr>
        <p:spPr>
          <a:xfrm>
            <a:off x="3012031" y="1834887"/>
            <a:ext cx="164554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0" dirty="0"/>
              <a:t> </a:t>
            </a:r>
            <a:r>
              <a:rPr lang="en-US" sz="1400" b="1" dirty="0"/>
              <a:t>6,327 plans </a:t>
            </a:r>
            <a:r>
              <a:rPr lang="en-US" sz="1400" dirty="0"/>
              <a:t>with active participants  in 2015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8D47AB-B9F3-6BD5-A998-0439131F468E}"/>
              </a:ext>
            </a:extLst>
          </p:cNvPr>
          <p:cNvSpPr txBox="1"/>
          <p:nvPr/>
        </p:nvSpPr>
        <p:spPr>
          <a:xfrm>
            <a:off x="1172409" y="544176"/>
            <a:ext cx="78732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1" dirty="0"/>
              <a:t>ESOPs </a:t>
            </a:r>
            <a:r>
              <a:rPr lang="en-US" i="1" dirty="0"/>
              <a:t>with “active participants” (employees </a:t>
            </a:r>
            <a:r>
              <a:rPr lang="en-US" sz="1800" b="0" i="1" dirty="0"/>
              <a:t>actively accruing benefits)</a:t>
            </a:r>
            <a:endParaRPr lang="en-US" b="0" i="1" dirty="0"/>
          </a:p>
        </p:txBody>
      </p:sp>
    </p:spTree>
    <p:extLst>
      <p:ext uri="{BB962C8B-B14F-4D97-AF65-F5344CB8AC3E}">
        <p14:creationId xmlns:p14="http://schemas.microsoft.com/office/powerpoint/2010/main" val="1549573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6A7BD8-229D-44BC-00CA-F5F215D512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91CDD2A-7B5B-0EFB-A0F6-8DDEA49EDA50}"/>
              </a:ext>
            </a:extLst>
          </p:cNvPr>
          <p:cNvSpPr txBox="1">
            <a:spLocks/>
          </p:cNvSpPr>
          <p:nvPr/>
        </p:nvSpPr>
        <p:spPr>
          <a:xfrm>
            <a:off x="1415728" y="3297409"/>
            <a:ext cx="10471755" cy="854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US" sz="1400" dirty="0"/>
            </a:br>
            <a:endParaRPr lang="en-US" sz="14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C86DFE5-E895-AAC6-870A-E318B4A938C4}"/>
              </a:ext>
            </a:extLst>
          </p:cNvPr>
          <p:cNvSpPr txBox="1">
            <a:spLocks/>
          </p:cNvSpPr>
          <p:nvPr/>
        </p:nvSpPr>
        <p:spPr>
          <a:xfrm>
            <a:off x="1172409" y="101065"/>
            <a:ext cx="10471755" cy="854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200" dirty="0"/>
              <a:t>Employee ESOP Participants (2004-2023)</a:t>
            </a:r>
          </a:p>
          <a:p>
            <a:r>
              <a:rPr lang="en-US" sz="2200" b="0" i="1" dirty="0"/>
              <a:t>More employees  are actively  accruing benefits in ESOPs today than in the past. </a:t>
            </a:r>
            <a:endParaRPr lang="en-US" b="0" i="1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B1050FEF-A31F-4E9D-F660-5D6F5773BA9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4342801"/>
              </p:ext>
            </p:extLst>
          </p:nvPr>
        </p:nvGraphicFramePr>
        <p:xfrm>
          <a:off x="1975850" y="1098146"/>
          <a:ext cx="7276305" cy="4909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A72E22A3-4F4E-39EA-EF8B-C0A85B56B74A}"/>
              </a:ext>
            </a:extLst>
          </p:cNvPr>
          <p:cNvSpPr txBox="1"/>
          <p:nvPr/>
        </p:nvSpPr>
        <p:spPr>
          <a:xfrm>
            <a:off x="8362937" y="1537249"/>
            <a:ext cx="149747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dirty="0"/>
              <a:t>11,038,170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dirty="0"/>
              <a:t>employees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dirty="0"/>
              <a:t>in 2023 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A2F350C-D60C-D84F-7208-6B225933B36F}"/>
              </a:ext>
            </a:extLst>
          </p:cNvPr>
          <p:cNvSpPr txBox="1">
            <a:spLocks/>
          </p:cNvSpPr>
          <p:nvPr/>
        </p:nvSpPr>
        <p:spPr>
          <a:xfrm>
            <a:off x="1490582" y="6087265"/>
            <a:ext cx="10471755" cy="854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400" b="0" dirty="0"/>
              <a:t>Source: Rutgers Institute analysis of 2023 DOL data </a:t>
            </a:r>
          </a:p>
          <a:p>
            <a:pPr algn="r"/>
            <a:r>
              <a:rPr lang="en-US" sz="1400" b="0" dirty="0"/>
              <a:t>conducted by Douglas Kruse, PhD (2026)</a:t>
            </a:r>
          </a:p>
        </p:txBody>
      </p:sp>
    </p:spTree>
    <p:extLst>
      <p:ext uri="{BB962C8B-B14F-4D97-AF65-F5344CB8AC3E}">
        <p14:creationId xmlns:p14="http://schemas.microsoft.com/office/powerpoint/2010/main" val="3223254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B0EDB-8365-E9FE-F8C8-2E6113EB4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Data on United States ESOPs 2023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BCCCDD8-6C87-3592-3210-27D90C6A3378}"/>
              </a:ext>
            </a:extLst>
          </p:cNvPr>
          <p:cNvSpPr txBox="1">
            <a:spLocks/>
          </p:cNvSpPr>
          <p:nvPr/>
        </p:nvSpPr>
        <p:spPr>
          <a:xfrm>
            <a:off x="1490582" y="6087265"/>
            <a:ext cx="10471755" cy="854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400" b="0"/>
              <a:t>Source: Rutgers Institute analysis of 2023 DOL  data </a:t>
            </a:r>
          </a:p>
          <a:p>
            <a:pPr algn="r"/>
            <a:r>
              <a:rPr lang="en-US" sz="1400" b="0"/>
              <a:t>conducted by Douglas Kruse, PhD (2026)</a:t>
            </a:r>
            <a:endParaRPr lang="en-US" sz="1400" b="0" dirty="0"/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A0AC7892-2FB2-5C0E-DF5B-563D6A709A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7374508"/>
              </p:ext>
            </p:extLst>
          </p:nvPr>
        </p:nvGraphicFramePr>
        <p:xfrm>
          <a:off x="1572165" y="1680732"/>
          <a:ext cx="9088812" cy="2385060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3154466">
                  <a:extLst>
                    <a:ext uri="{9D8B030D-6E8A-4147-A177-3AD203B41FA5}">
                      <a16:colId xmlns:a16="http://schemas.microsoft.com/office/drawing/2014/main" val="1482852405"/>
                    </a:ext>
                  </a:extLst>
                </a:gridCol>
                <a:gridCol w="1524628">
                  <a:extLst>
                    <a:ext uri="{9D8B030D-6E8A-4147-A177-3AD203B41FA5}">
                      <a16:colId xmlns:a16="http://schemas.microsoft.com/office/drawing/2014/main" val="2099496449"/>
                    </a:ext>
                  </a:extLst>
                </a:gridCol>
                <a:gridCol w="1861469">
                  <a:extLst>
                    <a:ext uri="{9D8B030D-6E8A-4147-A177-3AD203B41FA5}">
                      <a16:colId xmlns:a16="http://schemas.microsoft.com/office/drawing/2014/main" val="155107505"/>
                    </a:ext>
                  </a:extLst>
                </a:gridCol>
                <a:gridCol w="1193665">
                  <a:extLst>
                    <a:ext uri="{9D8B030D-6E8A-4147-A177-3AD203B41FA5}">
                      <a16:colId xmlns:a16="http://schemas.microsoft.com/office/drawing/2014/main" val="2343519277"/>
                    </a:ext>
                  </a:extLst>
                </a:gridCol>
                <a:gridCol w="1354584">
                  <a:extLst>
                    <a:ext uri="{9D8B030D-6E8A-4147-A177-3AD203B41FA5}">
                      <a16:colId xmlns:a16="http://schemas.microsoft.com/office/drawing/2014/main" val="3465958867"/>
                    </a:ext>
                  </a:extLst>
                </a:gridCol>
              </a:tblGrid>
              <a:tr h="7557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baseline="0" dirty="0">
                          <a:effectLst/>
                        </a:rPr>
                        <a:t> </a:t>
                      </a:r>
                      <a:endParaRPr lang="en-US" sz="14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baseline="0" dirty="0">
                          <a:effectLst/>
                        </a:rPr>
                        <a:t>Total number of plans with active participants</a:t>
                      </a:r>
                      <a:endParaRPr lang="en-US" sz="14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baseline="0" dirty="0">
                          <a:effectLst/>
                        </a:rPr>
                        <a:t>Total active participants</a:t>
                      </a:r>
                      <a:endParaRPr lang="en-US" sz="14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baseline="0" dirty="0">
                          <a:effectLst/>
                        </a:rPr>
                        <a:t>Average assets per active participant^</a:t>
                      </a:r>
                      <a:endParaRPr lang="en-US" sz="14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baseline="0" dirty="0">
                          <a:effectLst/>
                        </a:rPr>
                        <a:t>Average employer securities and property per active participant^</a:t>
                      </a:r>
                      <a:endParaRPr lang="en-US" sz="14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46519012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1" u="none" strike="noStrike" dirty="0">
                        <a:effectLst/>
                      </a:endParaRPr>
                    </a:p>
                    <a:p>
                      <a:pPr algn="l" fontAlgn="b">
                        <a:buNone/>
                      </a:pPr>
                      <a:r>
                        <a:rPr lang="en-US" sz="1400" b="1" u="none" strike="noStrike" dirty="0">
                          <a:effectLst/>
                        </a:rPr>
                        <a:t>All ESOPs in 2023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dirty="0">
                          <a:effectLst/>
                        </a:rPr>
                        <a:t>6,339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dirty="0">
                          <a:effectLst/>
                        </a:rPr>
                        <a:t>11,038,170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dirty="0">
                          <a:effectLst/>
                        </a:rPr>
                        <a:t>$156,884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 dirty="0">
                          <a:effectLst/>
                        </a:rPr>
                        <a:t>$36,137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27464195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5223157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Publicly held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399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8,427,474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$150,784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$21,179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2967272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Closely held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5,940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2,610,696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$176,033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$83,093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3086298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FF54F153-5F9C-9DCE-5B7C-973A70881F77}"/>
              </a:ext>
            </a:extLst>
          </p:cNvPr>
          <p:cNvSpPr txBox="1"/>
          <p:nvPr/>
        </p:nvSpPr>
        <p:spPr>
          <a:xfrm>
            <a:off x="1531023" y="4189228"/>
            <a:ext cx="99394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^Average assets per active participant is based on the assumption that average assets are twice as high among active participants as among retired participants, based on prior findings from individual-level ESOP participant data.</a:t>
            </a:r>
          </a:p>
        </p:txBody>
      </p:sp>
    </p:spTree>
    <p:extLst>
      <p:ext uri="{BB962C8B-B14F-4D97-AF65-F5344CB8AC3E}">
        <p14:creationId xmlns:p14="http://schemas.microsoft.com/office/powerpoint/2010/main" val="1388506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FC2350-9167-6448-CF76-49B6F80F4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9ADD7-EB94-D09A-94A9-00D21A9B2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Employees in ESOPs by Sector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8BB95EC-7A96-889C-8A23-22329C1C6EF6}"/>
              </a:ext>
            </a:extLst>
          </p:cNvPr>
          <p:cNvSpPr txBox="1">
            <a:spLocks/>
          </p:cNvSpPr>
          <p:nvPr/>
        </p:nvSpPr>
        <p:spPr>
          <a:xfrm>
            <a:off x="1490582" y="6087265"/>
            <a:ext cx="10471755" cy="854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400" b="0" dirty="0"/>
              <a:t>Source: Rutgers Institute analysis of 2023 DOL data </a:t>
            </a:r>
          </a:p>
          <a:p>
            <a:pPr algn="r"/>
            <a:r>
              <a:rPr lang="en-US" sz="1400" b="0" dirty="0"/>
              <a:t>conducted by Douglas Kruse, PhD (2026)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79F81372-586D-73D8-C1AD-8BF064E83F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5806418"/>
              </p:ext>
            </p:extLst>
          </p:nvPr>
        </p:nvGraphicFramePr>
        <p:xfrm>
          <a:off x="1362075" y="1503363"/>
          <a:ext cx="10487025" cy="4348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31925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604017-3C44-5F68-DAED-8E42761BB3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81655-5400-52DC-63A0-81899C513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Primary Ways Employees Access Shares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4D360ED-B5B0-691B-2DA6-34A28BCC514D}"/>
              </a:ext>
            </a:extLst>
          </p:cNvPr>
          <p:cNvSpPr txBox="1">
            <a:spLocks/>
          </p:cNvSpPr>
          <p:nvPr/>
        </p:nvSpPr>
        <p:spPr>
          <a:xfrm>
            <a:off x="1490582" y="6087265"/>
            <a:ext cx="10471755" cy="854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400" b="0" dirty="0"/>
              <a:t>Source: Rutgers Institute analysis of 2023 DOL data </a:t>
            </a:r>
          </a:p>
          <a:p>
            <a:pPr algn="r"/>
            <a:r>
              <a:rPr lang="en-US" sz="1400" b="0" dirty="0"/>
              <a:t>conducted by Adria Scharf, PhD (2026)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7F92967-B93B-0632-061E-E94F962357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3333735"/>
              </p:ext>
            </p:extLst>
          </p:nvPr>
        </p:nvGraphicFramePr>
        <p:xfrm>
          <a:off x="1439344" y="1427830"/>
          <a:ext cx="10390546" cy="411480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5171688">
                  <a:extLst>
                    <a:ext uri="{9D8B030D-6E8A-4147-A177-3AD203B41FA5}">
                      <a16:colId xmlns:a16="http://schemas.microsoft.com/office/drawing/2014/main" val="3231360613"/>
                    </a:ext>
                  </a:extLst>
                </a:gridCol>
                <a:gridCol w="5218858">
                  <a:extLst>
                    <a:ext uri="{9D8B030D-6E8A-4147-A177-3AD203B41FA5}">
                      <a16:colId xmlns:a16="http://schemas.microsoft.com/office/drawing/2014/main" val="1997772466"/>
                    </a:ext>
                  </a:extLst>
                </a:gridCol>
              </a:tblGrid>
              <a:tr h="40023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Employee Stock </a:t>
                      </a:r>
                    </a:p>
                    <a:p>
                      <a:pPr algn="ctr"/>
                      <a:r>
                        <a:rPr lang="en-US" sz="3200" dirty="0"/>
                        <a:t>Ownership Plan (ESOP)</a:t>
                      </a:r>
                    </a:p>
                    <a:p>
                      <a:pPr algn="ctr"/>
                      <a:endParaRPr lang="en-US" sz="2800" dirty="0"/>
                    </a:p>
                    <a:p>
                      <a:pPr algn="ctr"/>
                      <a:endParaRPr lang="en-US" sz="1800" dirty="0"/>
                    </a:p>
                    <a:p>
                      <a:pPr algn="ctr"/>
                      <a:r>
                        <a:rPr lang="en-US" sz="3200" dirty="0"/>
                        <a:t>~15.2 million covered</a:t>
                      </a:r>
                    </a:p>
                    <a:p>
                      <a:pPr algn="ctr"/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(employees &amp; retirees)</a:t>
                      </a:r>
                    </a:p>
                    <a:p>
                      <a:pPr algn="ctr"/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Primary vehicle for large-scale employee ownership in U.S.</a:t>
                      </a:r>
                      <a:r>
                        <a:rPr lang="en-US" sz="1400" b="0" dirty="0"/>
                        <a:t> </a:t>
                      </a:r>
                    </a:p>
                    <a:p>
                      <a:pPr algn="ctr"/>
                      <a:endParaRPr lang="en-U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Broad-based by law.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>
                          <a:solidFill>
                            <a:schemeClr val="tx1"/>
                          </a:solidFill>
                        </a:rPr>
                        <a:t>Equity Compensation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</a:rPr>
                        <a:t>Stock grants, stock options, Employee Stock Purchase Plans  </a:t>
                      </a:r>
                    </a:p>
                    <a:p>
                      <a:pPr algn="ctr"/>
                      <a:endParaRPr lang="en-US" sz="4400" b="1" kern="12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3200" b="1" kern="1200" dirty="0">
                          <a:solidFill>
                            <a:schemeClr val="tx1"/>
                          </a:solidFill>
                        </a:rPr>
                        <a:t>~14 million across all</a:t>
                      </a:r>
                    </a:p>
                    <a:p>
                      <a:pPr algn="ctr"/>
                      <a:r>
                        <a:rPr lang="en-US" sz="3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equity plans </a:t>
                      </a:r>
                    </a:p>
                    <a:p>
                      <a:pPr algn="ctr"/>
                      <a:endParaRPr lang="en-US" sz="1400" b="0" kern="12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1400" b="1" kern="1200" dirty="0">
                          <a:solidFill>
                            <a:schemeClr val="tx1"/>
                          </a:solidFill>
                        </a:rPr>
                        <a:t>Selective, skewed coverage 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Equity access drops sharply by income: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30% upper third | 19% middle third | 6% lower third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  <a:alpha val="26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9970940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877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425</Words>
  <Application>Microsoft Office PowerPoint</Application>
  <PresentationFormat>Widescreen</PresentationFormat>
  <Paragraphs>91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Data on United States ESOPs 2023</vt:lpstr>
      <vt:lpstr>Employees in ESOPs by Sector</vt:lpstr>
      <vt:lpstr>Two Primary Ways Employees Access Shares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Adria Scharf</dc:creator>
  <cp:lastModifiedBy>Adria Scharf</cp:lastModifiedBy>
  <cp:revision>3</cp:revision>
  <dcterms:created xsi:type="dcterms:W3CDTF">2026-03-09T23:47:18Z</dcterms:created>
  <dcterms:modified xsi:type="dcterms:W3CDTF">2026-04-21T01:40:59Z</dcterms:modified>
</cp:coreProperties>
</file>